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smtClean="0"/>
              <a:t>Klik om de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09DEC643-0A67-4EE5-B349-6A52BCB6125E}" type="datetimeFigureOut">
              <a:rPr lang="nl-NL" smtClean="0"/>
              <a:t>1-6-2018</a:t>
            </a:fld>
            <a:endParaRPr lang="nl-NL"/>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nl-NL"/>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2944FE7-FCB3-4BA8-9E17-14254EE6308A}" type="slidenum">
              <a:rPr lang="nl-NL" smtClean="0"/>
              <a:t>‹nr.›</a:t>
            </a:fld>
            <a:endParaRPr lang="nl-NL"/>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57359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9DEC643-0A67-4EE5-B349-6A52BCB6125E}"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3686845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9DEC643-0A67-4EE5-B349-6A52BCB6125E}"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2368148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09DEC643-0A67-4EE5-B349-6A52BCB6125E}" type="datetimeFigureOut">
              <a:rPr lang="nl-NL" smtClean="0"/>
              <a:t>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131807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09DEC643-0A67-4EE5-B349-6A52BCB6125E}" type="datetimeFigureOut">
              <a:rPr lang="nl-NL" smtClean="0"/>
              <a:t>1-6-2018</a:t>
            </a:fld>
            <a:endParaRPr lang="nl-NL"/>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nl-NL"/>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2944FE7-FCB3-4BA8-9E17-14254EE6308A}" type="slidenum">
              <a:rPr lang="nl-NL" smtClean="0"/>
              <a:t>‹nr.›</a:t>
            </a:fld>
            <a:endParaRPr lang="nl-NL"/>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081057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09DEC643-0A67-4EE5-B349-6A52BCB6125E}" type="datetimeFigureOut">
              <a:rPr lang="nl-NL" smtClean="0"/>
              <a:t>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290169889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09DEC643-0A67-4EE5-B349-6A52BCB6125E}" type="datetimeFigureOut">
              <a:rPr lang="nl-NL" smtClean="0"/>
              <a:t>1-6-2018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1255393388"/>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09DEC643-0A67-4EE5-B349-6A52BCB6125E}" type="datetimeFigureOut">
              <a:rPr lang="nl-NL" smtClean="0"/>
              <a:t>1-6-2018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3728096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DEC643-0A67-4EE5-B349-6A52BCB6125E}" type="datetimeFigureOut">
              <a:rPr lang="nl-NL" smtClean="0"/>
              <a:t>1-6-2018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270369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smtClean="0"/>
              <a:t>Klik om de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09DEC643-0A67-4EE5-B349-6A52BCB6125E}" type="datetimeFigureOut">
              <a:rPr lang="nl-NL" smtClean="0"/>
              <a:t>1-6-2018</a:t>
            </a:fld>
            <a:endParaRPr lang="nl-NL"/>
          </a:p>
        </p:txBody>
      </p:sp>
      <p:sp>
        <p:nvSpPr>
          <p:cNvPr id="6" name="Footer Placeholder 5"/>
          <p:cNvSpPr>
            <a:spLocks noGrp="1"/>
          </p:cNvSpPr>
          <p:nvPr>
            <p:ph type="ftr" sz="quarter" idx="11"/>
          </p:nvPr>
        </p:nvSpPr>
        <p:spPr>
          <a:xfrm>
            <a:off x="2103620" y="6375679"/>
            <a:ext cx="3482179" cy="345796"/>
          </a:xfrm>
        </p:spPr>
        <p:txBody>
          <a:bodyPr/>
          <a:lstStyle/>
          <a:p>
            <a:endParaRPr lang="nl-NL"/>
          </a:p>
        </p:txBody>
      </p:sp>
      <p:sp>
        <p:nvSpPr>
          <p:cNvPr id="7" name="Slide Number Placeholder 6"/>
          <p:cNvSpPr>
            <a:spLocks noGrp="1"/>
          </p:cNvSpPr>
          <p:nvPr>
            <p:ph type="sldNum" sz="quarter" idx="12"/>
          </p:nvPr>
        </p:nvSpPr>
        <p:spPr>
          <a:xfrm>
            <a:off x="5691014" y="6375679"/>
            <a:ext cx="1232456" cy="345796"/>
          </a:xfrm>
        </p:spPr>
        <p:txBody>
          <a:bodyPr/>
          <a:lstStyle/>
          <a:p>
            <a:fld id="{82944FE7-FCB3-4BA8-9E17-14254EE6308A}" type="slidenum">
              <a:rPr lang="nl-NL" smtClean="0"/>
              <a:t>‹nr.›</a:t>
            </a:fld>
            <a:endParaRPr lang="nl-NL"/>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5294112"/>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smtClean="0"/>
              <a:t>Klik om de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09DEC643-0A67-4EE5-B349-6A52BCB6125E}" type="datetimeFigureOut">
              <a:rPr lang="nl-NL" smtClean="0"/>
              <a:t>1-6-2018</a:t>
            </a:fld>
            <a:endParaRPr lang="nl-NL"/>
          </a:p>
        </p:txBody>
      </p:sp>
      <p:sp>
        <p:nvSpPr>
          <p:cNvPr id="6" name="Footer Placeholder 5"/>
          <p:cNvSpPr>
            <a:spLocks noGrp="1"/>
          </p:cNvSpPr>
          <p:nvPr>
            <p:ph type="ftr" sz="quarter" idx="11"/>
          </p:nvPr>
        </p:nvSpPr>
        <p:spPr>
          <a:xfrm>
            <a:off x="2103621" y="6375679"/>
            <a:ext cx="3482178" cy="345796"/>
          </a:xfrm>
        </p:spPr>
        <p:txBody>
          <a:bodyPr/>
          <a:lstStyle/>
          <a:p>
            <a:endParaRPr lang="nl-NL"/>
          </a:p>
        </p:txBody>
      </p:sp>
      <p:sp>
        <p:nvSpPr>
          <p:cNvPr id="7" name="Slide Number Placeholder 6"/>
          <p:cNvSpPr>
            <a:spLocks noGrp="1"/>
          </p:cNvSpPr>
          <p:nvPr>
            <p:ph type="sldNum" sz="quarter" idx="12"/>
          </p:nvPr>
        </p:nvSpPr>
        <p:spPr>
          <a:xfrm>
            <a:off x="5687568" y="6375679"/>
            <a:ext cx="1234440" cy="345796"/>
          </a:xfrm>
        </p:spPr>
        <p:txBody>
          <a:bodyPr/>
          <a:lstStyle/>
          <a:p>
            <a:fld id="{82944FE7-FCB3-4BA8-9E17-14254EE6308A}" type="slidenum">
              <a:rPr lang="nl-NL" smtClean="0"/>
              <a:t>‹nr.›</a:t>
            </a:fld>
            <a:endParaRPr lang="nl-NL"/>
          </a:p>
        </p:txBody>
      </p:sp>
    </p:spTree>
    <p:extLst>
      <p:ext uri="{BB962C8B-B14F-4D97-AF65-F5344CB8AC3E}">
        <p14:creationId xmlns:p14="http://schemas.microsoft.com/office/powerpoint/2010/main" val="3031031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09DEC643-0A67-4EE5-B349-6A52BCB6125E}" type="datetimeFigureOut">
              <a:rPr lang="nl-NL" smtClean="0"/>
              <a:t>1-6-2018</a:t>
            </a:fld>
            <a:endParaRPr lang="nl-NL"/>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nl-NL"/>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2944FE7-FCB3-4BA8-9E17-14254EE6308A}" type="slidenum">
              <a:rPr lang="nl-NL" smtClean="0"/>
              <a:t>‹nr.›</a:t>
            </a:fld>
            <a:endParaRPr lang="nl-NL"/>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058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rboportaal.nl/externe-bronnen/wetgeving/arbeidstijdenwet" TargetMode="External"/><Relationship Id="rId2" Type="http://schemas.openxmlformats.org/officeDocument/2006/relationships/hyperlink" Target="https://www.arboportaal.nl/externe-bronnen/wetgeving/arbobesluit-artikel-3.48---rustruimten-voor-zwangere-werknemers-en-werknemers-tijdens-de-lactati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rboportaal.nl/externe-bronnen/wetgeving/arbobesluit-artikel-3.2" TargetMode="External"/><Relationship Id="rId2" Type="http://schemas.openxmlformats.org/officeDocument/2006/relationships/hyperlink" Target="https://www.arboportaal.nl/externe-bronnen/wetgeving/arbobesluit-artikel-3.1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etten.overheid.nl/jci1.3:c:BWBR0008498&amp;hoofdstuk=3&amp;afdeling=1&amp;paragraaf=4&amp;artikel=3.1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rboportaal.nl/externe-bronnen/wetgeving/arbowet-artikel-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Arbo en ziekteverzuim</a:t>
            </a:r>
            <a:endParaRPr lang="nl-NL" dirty="0"/>
          </a:p>
        </p:txBody>
      </p:sp>
      <p:sp>
        <p:nvSpPr>
          <p:cNvPr id="3" name="Ondertitel 2"/>
          <p:cNvSpPr>
            <a:spLocks noGrp="1"/>
          </p:cNvSpPr>
          <p:nvPr>
            <p:ph type="subTitle" idx="1"/>
          </p:nvPr>
        </p:nvSpPr>
        <p:spPr/>
        <p:txBody>
          <a:bodyPr/>
          <a:lstStyle/>
          <a:p>
            <a:r>
              <a:rPr lang="nl-NL" dirty="0" smtClean="0"/>
              <a:t>Inrichting van de werkplek</a:t>
            </a:r>
            <a:endParaRPr lang="nl-NL" dirty="0"/>
          </a:p>
        </p:txBody>
      </p:sp>
    </p:spTree>
    <p:extLst>
      <p:ext uri="{BB962C8B-B14F-4D97-AF65-F5344CB8AC3E}">
        <p14:creationId xmlns:p14="http://schemas.microsoft.com/office/powerpoint/2010/main" val="3883116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Speciale ruimte</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nl-NL" b="1" dirty="0"/>
              <a:t>Bedrijfskantine </a:t>
            </a:r>
          </a:p>
          <a:p>
            <a:pPr marL="0" indent="0">
              <a:buNone/>
            </a:pPr>
            <a:r>
              <a:rPr lang="nl-NL" dirty="0"/>
              <a:t>Werknemers moeten een plek hebben waar ze ontspannen kunnen eten. Dit kan in het bedrijf zijn, maar ook op locatie in het geval van bijvoorbeeld een bouwplaats of een gebouw waar schilders aan het werk zijn. Er is een aantal eisen waaraan een ontspanningsruimte moet voldoen:</a:t>
            </a:r>
          </a:p>
          <a:p>
            <a:r>
              <a:rPr lang="nl-NL" dirty="0"/>
              <a:t>De ruimte moet groot genoeg zijn voor het aantal werknemers dat er gebruik van maakt.</a:t>
            </a:r>
          </a:p>
          <a:p>
            <a:r>
              <a:rPr lang="nl-NL" dirty="0"/>
              <a:t>In de ruimte moeten voldoende tafels en stoelen staan, zodat alle werknemers aan tafel kunnen zitten.</a:t>
            </a:r>
          </a:p>
          <a:p>
            <a:r>
              <a:rPr lang="nl-NL" dirty="0"/>
              <a:t>De ontspanningsruimte moet voldoende verwarmd zijn via een brandveilige installatie en moet goed geventileerd kunnen worden.</a:t>
            </a:r>
          </a:p>
          <a:p>
            <a:r>
              <a:rPr lang="nl-NL" dirty="0"/>
              <a:t>In de ruimte mag het niet te donker zijn, er moet voldoende daglicht binnenkomen.</a:t>
            </a:r>
          </a:p>
          <a:p>
            <a:r>
              <a:rPr lang="nl-NL" dirty="0"/>
              <a:t>Op de </a:t>
            </a:r>
            <a:r>
              <a:rPr lang="nl-NL" dirty="0" err="1"/>
              <a:t>eetplek</a:t>
            </a:r>
            <a:r>
              <a:rPr lang="nl-NL" dirty="0"/>
              <a:t> mag het niet stoffig of lawaaiig zijn.</a:t>
            </a:r>
          </a:p>
          <a:p>
            <a:r>
              <a:rPr lang="nl-NL" dirty="0"/>
              <a:t>In de ruimte waar de werknemers eten, mogen geen materialen of werkkleding worden opgeslagen.</a:t>
            </a:r>
          </a:p>
          <a:p>
            <a:r>
              <a:rPr lang="nl-NL" dirty="0"/>
              <a:t>De ontspanningsruimte moet regelmatig worden schoongehouden.</a:t>
            </a:r>
          </a:p>
          <a:p>
            <a:r>
              <a:rPr lang="nl-NL" dirty="0"/>
              <a:t>In de ontspanningsruimte mag niet worden gerookt.</a:t>
            </a:r>
          </a:p>
          <a:p>
            <a:r>
              <a:rPr lang="nl-NL" dirty="0"/>
              <a:t>Als in het bedrijf wordt gewerkt met kankerverwekkende stoffen, zoals asbest of lood, dan moet de werkgever ervoor zorgen dat werknemers in een aparte ruimte kunnen eten.</a:t>
            </a:r>
          </a:p>
          <a:p>
            <a:endParaRPr lang="nl-NL" dirty="0"/>
          </a:p>
        </p:txBody>
      </p:sp>
    </p:spTree>
    <p:extLst>
      <p:ext uri="{BB962C8B-B14F-4D97-AF65-F5344CB8AC3E}">
        <p14:creationId xmlns:p14="http://schemas.microsoft.com/office/powerpoint/2010/main" val="866409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Speciale ruimte</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a:t>Kleedruimte </a:t>
            </a:r>
          </a:p>
          <a:p>
            <a:pPr marL="0" indent="0">
              <a:buNone/>
            </a:pPr>
            <a:r>
              <a:rPr lang="nl-NL" dirty="0"/>
              <a:t>De werkgever moet zorgen voor een kleedruimte voor werknemers als zij speciale werkkleding dragen. Er moeten aparte ruimten beschikbaar zijn voor mannen en vrouwen. De kleedruimten moeten zo veel mogelijk in de buurt zijn van de plek waar de werknemers werken.</a:t>
            </a:r>
          </a:p>
          <a:p>
            <a:pPr marL="0" indent="0">
              <a:buNone/>
            </a:pPr>
            <a:r>
              <a:rPr lang="nl-NL" dirty="0"/>
              <a:t>Wanneer de werkzaamheden in werkkleding verricht worden, moet de werkgever voor een kleedruimte zorgen, deze moet voldoen aan de volgende eisen:</a:t>
            </a:r>
          </a:p>
          <a:p>
            <a:r>
              <a:rPr lang="nl-NL" dirty="0"/>
              <a:t>de ruimte moet verwarmd zijn;</a:t>
            </a:r>
          </a:p>
          <a:p>
            <a:r>
              <a:rPr lang="nl-NL" dirty="0"/>
              <a:t>er moet goede ventilatie aanwezig zijn;</a:t>
            </a:r>
          </a:p>
          <a:p>
            <a:r>
              <a:rPr lang="nl-NL" dirty="0"/>
              <a:t>in de kleedruimte moeten stoelen en/of banken staan;</a:t>
            </a:r>
          </a:p>
          <a:p>
            <a:r>
              <a:rPr lang="nl-NL" dirty="0"/>
              <a:t>elke werknemer moet een eigen afsluitbare plek hebben om werkkleding te kunnen bewaren;</a:t>
            </a:r>
          </a:p>
          <a:p>
            <a:r>
              <a:rPr lang="nl-NL" dirty="0"/>
              <a:t>natte of vieze kleding moet op een afgesloten, geventileerde plaats bewaard worden; en</a:t>
            </a:r>
          </a:p>
          <a:p>
            <a:r>
              <a:rPr lang="nl-NL" dirty="0"/>
              <a:t>de kleedruimte moet ruim genoeg zijn voor alle werknemers.</a:t>
            </a:r>
          </a:p>
          <a:p>
            <a:endParaRPr lang="nl-NL" dirty="0"/>
          </a:p>
        </p:txBody>
      </p:sp>
    </p:spTree>
    <p:extLst>
      <p:ext uri="{BB962C8B-B14F-4D97-AF65-F5344CB8AC3E}">
        <p14:creationId xmlns:p14="http://schemas.microsoft.com/office/powerpoint/2010/main" val="2142177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Speciale ruimte</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a:t>Lactatieruimte </a:t>
            </a:r>
          </a:p>
          <a:p>
            <a:pPr marL="0" indent="0">
              <a:buNone/>
            </a:pPr>
            <a:r>
              <a:rPr lang="nl-NL" dirty="0"/>
              <a:t>Volgens het Arbobesluit (</a:t>
            </a:r>
            <a:r>
              <a:rPr lang="nl-NL" dirty="0">
                <a:hlinkClick r:id="rId2" tooltip="Speciale ruimten, deze link opent in een overlay"/>
              </a:rPr>
              <a:t>artikel 3.48</a:t>
            </a:r>
            <a:r>
              <a:rPr lang="nl-NL" dirty="0"/>
              <a:t>) en de </a:t>
            </a:r>
            <a:r>
              <a:rPr lang="nl-NL" dirty="0">
                <a:hlinkClick r:id="rId3"/>
              </a:rPr>
              <a:t>Arbeidstijdenwet</a:t>
            </a:r>
            <a:r>
              <a:rPr lang="nl-NL" dirty="0"/>
              <a:t> is de werkgever verplicht een werknemer met zuigeling de mogelijkheid te bieden om het werk te onderbreken voor het geven van borstvoeding of om moedermelk af te kolven.</a:t>
            </a:r>
          </a:p>
          <a:p>
            <a:r>
              <a:rPr lang="nl-NL" dirty="0"/>
              <a:t>Hiervoor moet een geschikte, afgesloten ruimte beschikbaar zijn die aan de volgende voorwaarden voldoet:</a:t>
            </a:r>
          </a:p>
          <a:p>
            <a:r>
              <a:rPr lang="nl-NL" dirty="0"/>
              <a:t>De ruimte moet van binnenuit afgesloten kunnen worden.</a:t>
            </a:r>
          </a:p>
          <a:p>
            <a:r>
              <a:rPr lang="nl-NL" dirty="0"/>
              <a:t>De ruimte moet voldoende privacy bieden.</a:t>
            </a:r>
          </a:p>
          <a:p>
            <a:r>
              <a:rPr lang="nl-NL" dirty="0"/>
              <a:t>De ruimte moet voldoende rustig en afgezonderd zijn.</a:t>
            </a:r>
          </a:p>
          <a:p>
            <a:r>
              <a:rPr lang="nl-NL" dirty="0"/>
              <a:t>In de ruimte moet een bed of rustbank staan.</a:t>
            </a:r>
          </a:p>
          <a:p>
            <a:r>
              <a:rPr lang="nl-NL" dirty="0"/>
              <a:t>Voldoende verse lucht en voorzieningen voor klimaatbeheersing zijn nodig. </a:t>
            </a:r>
          </a:p>
          <a:p>
            <a:r>
              <a:rPr lang="nl-NL" dirty="0"/>
              <a:t>Het dient een ruimte te zijn zonder risico's zoals de aanwezigheid van gevaarlijke stoffen en verontreinigingen.</a:t>
            </a:r>
          </a:p>
          <a:p>
            <a:r>
              <a:rPr lang="nl-NL" dirty="0"/>
              <a:t>Indien geen ruimte beschikbaar is, moet de werkgever de werkneemster in de gelegenheid stellen thuis te voeden of te kolven.</a:t>
            </a:r>
          </a:p>
          <a:p>
            <a:endParaRPr lang="nl-NL" dirty="0"/>
          </a:p>
        </p:txBody>
      </p:sp>
    </p:spTree>
    <p:extLst>
      <p:ext uri="{BB962C8B-B14F-4D97-AF65-F5344CB8AC3E}">
        <p14:creationId xmlns:p14="http://schemas.microsoft.com/office/powerpoint/2010/main" val="208031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Vloeren</a:t>
            </a:r>
            <a:endParaRPr lang="nl-NL" dirty="0"/>
          </a:p>
        </p:txBody>
      </p:sp>
      <p:sp>
        <p:nvSpPr>
          <p:cNvPr id="3" name="Tijdelijke aanduiding voor inhoud 2"/>
          <p:cNvSpPr>
            <a:spLocks noGrp="1"/>
          </p:cNvSpPr>
          <p:nvPr>
            <p:ph idx="1"/>
          </p:nvPr>
        </p:nvSpPr>
        <p:spPr/>
        <p:txBody>
          <a:bodyPr>
            <a:normAutofit fontScale="55000" lnSpcReduction="20000"/>
          </a:bodyPr>
          <a:lstStyle/>
          <a:p>
            <a:pPr marL="0" indent="0">
              <a:buNone/>
            </a:pPr>
            <a:r>
              <a:rPr lang="nl-NL" b="1" dirty="0"/>
              <a:t>Wetten en regels voor vloeren </a:t>
            </a:r>
          </a:p>
          <a:p>
            <a:pPr marL="0" indent="0">
              <a:buNone/>
            </a:pPr>
            <a:r>
              <a:rPr lang="nl-NL" dirty="0"/>
              <a:t>De werkvloer moet goed begaanbaar zijn om veilig te kunnen werken.</a:t>
            </a:r>
          </a:p>
          <a:p>
            <a:pPr marL="0" indent="0">
              <a:buNone/>
            </a:pPr>
            <a:r>
              <a:rPr lang="nl-NL" dirty="0"/>
              <a:t>Het Arbobesluit </a:t>
            </a:r>
            <a:r>
              <a:rPr lang="nl-NL" dirty="0">
                <a:hlinkClick r:id="rId2" tooltip="Vloeren, deze link opent in een overlay"/>
              </a:rPr>
              <a:t>3.11</a:t>
            </a:r>
            <a:r>
              <a:rPr lang="nl-NL" dirty="0"/>
              <a:t> vereist dat een vloer geen oneffenheden en hellingen heeft, stabiel is en stroef.  </a:t>
            </a:r>
          </a:p>
          <a:p>
            <a:pPr marL="0" indent="0">
              <a:buNone/>
            </a:pPr>
            <a:r>
              <a:rPr lang="nl-NL" dirty="0"/>
              <a:t>Arbeidsomstandighedenbesluit artikel </a:t>
            </a:r>
            <a:r>
              <a:rPr lang="nl-NL" dirty="0">
                <a:hlinkClick r:id="rId3"/>
              </a:rPr>
              <a:t>3.2</a:t>
            </a:r>
            <a:r>
              <a:rPr lang="nl-NL" dirty="0"/>
              <a:t>, Algemene vereisten, gaat over de toegankelijkheid en bescherming van de werkplek. Hiertoe behoort ook de werkvloer.</a:t>
            </a:r>
          </a:p>
          <a:p>
            <a:pPr marL="0" indent="0">
              <a:buNone/>
            </a:pPr>
            <a:r>
              <a:rPr lang="nl-NL" dirty="0"/>
              <a:t>De vloer moet zodanig zijn dat deze ten behoeve van de hygiëne schoongemaakt en onderhouden kan worden. Daarbij worden echter geen nadere criteria gegeven waaraan een vloer moet voldoen.</a:t>
            </a:r>
          </a:p>
          <a:p>
            <a:pPr marL="0" indent="0">
              <a:buNone/>
            </a:pPr>
            <a:r>
              <a:rPr lang="nl-NL" b="1" dirty="0"/>
              <a:t>Maatregelen om een vloer veilig te maken </a:t>
            </a:r>
          </a:p>
          <a:p>
            <a:pPr marL="0" indent="0">
              <a:buNone/>
            </a:pPr>
            <a:r>
              <a:rPr lang="nl-NL" dirty="0"/>
              <a:t>Er zijn mogelijkheden en hulpmiddelen om de kans op uitglijden en vallen op een werkvloer te beperken. De werkgever kan deze maatregelen zelf nemen.</a:t>
            </a:r>
          </a:p>
          <a:p>
            <a:r>
              <a:rPr lang="nl-NL" dirty="0"/>
              <a:t>Breng een </a:t>
            </a:r>
            <a:r>
              <a:rPr lang="nl-NL" dirty="0" err="1"/>
              <a:t>antitsliplaag</a:t>
            </a:r>
            <a:r>
              <a:rPr lang="nl-NL" dirty="0"/>
              <a:t> aan. Als dat niet uitvoerbaar is dan zijn er alternatieve hulpmiddelen in te zetten, zoals stroeve matjes, kant-en-klare strips en schoenen met een antislipzool.</a:t>
            </a:r>
          </a:p>
          <a:p>
            <a:r>
              <a:rPr lang="nl-NL" dirty="0"/>
              <a:t>Geef met een waarschuwingsbord aan wanneer een vloer nat is, en dus glad kan zijn.</a:t>
            </a:r>
          </a:p>
          <a:p>
            <a:r>
              <a:rPr lang="nl-NL" dirty="0"/>
              <a:t>Draag werkschoenen die, bij voorkeur, voorzien zijn van een antislipzool. </a:t>
            </a:r>
          </a:p>
          <a:p>
            <a:pPr marL="0" indent="0">
              <a:buNone/>
            </a:pPr>
            <a:r>
              <a:rPr lang="nl-NL" dirty="0"/>
              <a:t>Soms staan hygiëne en veiligheid op gespannen voet met elkaar. Bijvoorbeeld als een vloer schoongemaakt wordt en tijdelijk glad is door water en schoonmaakmiddelen. Professionele schoonmaakbedrijven plaatsen een goed zichtbaar en duidelijk waarschuwingsbord op de plekken waar de vloer (tijdelijk) glad kan zijn.</a:t>
            </a:r>
          </a:p>
          <a:p>
            <a:endParaRPr lang="nl-NL" dirty="0"/>
          </a:p>
        </p:txBody>
      </p:sp>
    </p:spTree>
    <p:extLst>
      <p:ext uri="{BB962C8B-B14F-4D97-AF65-F5344CB8AC3E}">
        <p14:creationId xmlns:p14="http://schemas.microsoft.com/office/powerpoint/2010/main" val="2184189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Vloeren</a:t>
            </a:r>
            <a:endParaRPr lang="nl-NL" dirty="0"/>
          </a:p>
        </p:txBody>
      </p:sp>
      <p:sp>
        <p:nvSpPr>
          <p:cNvPr id="3" name="Tijdelijke aanduiding voor inhoud 2"/>
          <p:cNvSpPr>
            <a:spLocks noGrp="1"/>
          </p:cNvSpPr>
          <p:nvPr>
            <p:ph idx="1"/>
          </p:nvPr>
        </p:nvSpPr>
        <p:spPr/>
        <p:txBody>
          <a:bodyPr/>
          <a:lstStyle/>
          <a:p>
            <a:pPr marL="0" indent="0">
              <a:buNone/>
            </a:pPr>
            <a:r>
              <a:rPr lang="nl-NL" b="1" dirty="0"/>
              <a:t>Aandachtspunten </a:t>
            </a:r>
          </a:p>
          <a:p>
            <a:r>
              <a:rPr lang="nl-NL" dirty="0"/>
              <a:t>Een veilige vloer behoort onderdeel te zijn van het ontwerp van het gebouw. </a:t>
            </a:r>
          </a:p>
          <a:p>
            <a:r>
              <a:rPr lang="nl-NL" dirty="0"/>
              <a:t>De indeling, de inrichting en de keuze van de materialen zijn belangrijk voor een veilige werkvloer.</a:t>
            </a:r>
          </a:p>
          <a:p>
            <a:r>
              <a:rPr lang="nl-NL" dirty="0"/>
              <a:t>In een ontwerp moet rekening worden gehouden met de eisen voor hygiëne en onderhoud. Moet de vloer stroef zijn, omdat uitglijden een groot risico is? Of juist glad, omdat aan hoge hygiëne-eisen te kunnen voldoen?</a:t>
            </a:r>
          </a:p>
          <a:p>
            <a:r>
              <a:rPr lang="nl-NL" dirty="0"/>
              <a:t>Door slijtage, vuil en schoonmaakmiddelen kan de stroefheid van een vloer afnemen. Hier dient tijdig rekening mee gehouden te worden.</a:t>
            </a:r>
          </a:p>
          <a:p>
            <a:endParaRPr lang="nl-NL" dirty="0"/>
          </a:p>
        </p:txBody>
      </p:sp>
    </p:spTree>
    <p:extLst>
      <p:ext uri="{BB962C8B-B14F-4D97-AF65-F5344CB8AC3E}">
        <p14:creationId xmlns:p14="http://schemas.microsoft.com/office/powerpoint/2010/main" val="1262592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Werkplaatsnormen</a:t>
            </a:r>
            <a:endParaRPr lang="nl-NL" dirty="0"/>
          </a:p>
        </p:txBody>
      </p:sp>
      <p:sp>
        <p:nvSpPr>
          <p:cNvPr id="3" name="Tijdelijke aanduiding voor inhoud 2"/>
          <p:cNvSpPr>
            <a:spLocks noGrp="1"/>
          </p:cNvSpPr>
          <p:nvPr>
            <p:ph idx="1"/>
          </p:nvPr>
        </p:nvSpPr>
        <p:spPr/>
        <p:txBody>
          <a:bodyPr>
            <a:normAutofit fontScale="62500" lnSpcReduction="20000"/>
          </a:bodyPr>
          <a:lstStyle/>
          <a:p>
            <a:pPr marL="0" indent="0">
              <a:buNone/>
            </a:pPr>
            <a:r>
              <a:rPr lang="nl-NL" b="1" dirty="0"/>
              <a:t>Wat zijn werkplaatsnormen?</a:t>
            </a:r>
          </a:p>
          <a:p>
            <a:pPr marL="0" indent="0">
              <a:buNone/>
            </a:pPr>
            <a:r>
              <a:rPr lang="nl-NL" dirty="0"/>
              <a:t>De belangrijkste normen voor de inrichting van een werkplek op kantoor zijn:</a:t>
            </a:r>
          </a:p>
          <a:p>
            <a:r>
              <a:rPr lang="nl-NL" dirty="0"/>
              <a:t>minimaal vier vierkante meter per werknemer;</a:t>
            </a:r>
          </a:p>
          <a:p>
            <a:r>
              <a:rPr lang="nl-NL" dirty="0"/>
              <a:t>één vierkante meter voor een plat beeldscherm;</a:t>
            </a:r>
          </a:p>
          <a:p>
            <a:r>
              <a:rPr lang="nl-NL" dirty="0"/>
              <a:t>twee vierkante meter voor een ander type beeldscherm;</a:t>
            </a:r>
          </a:p>
          <a:p>
            <a:r>
              <a:rPr lang="nl-NL" dirty="0"/>
              <a:t>minimaal één vierkante meter voor lees- en schrijfwerk;</a:t>
            </a:r>
          </a:p>
          <a:p>
            <a:r>
              <a:rPr lang="nl-NL" dirty="0"/>
              <a:t>minimaal één vierkante meter voor het uitleggen van tekeningen;</a:t>
            </a:r>
          </a:p>
          <a:p>
            <a:r>
              <a:rPr lang="nl-NL" dirty="0"/>
              <a:t>één vierkante meter voor een vrijstaande of verrijdbare ladekast;</a:t>
            </a:r>
          </a:p>
          <a:p>
            <a:r>
              <a:rPr lang="nl-NL" dirty="0"/>
              <a:t>voor een vergaderruimte geldt minimaal twee vierkante meter per persoon.</a:t>
            </a:r>
          </a:p>
          <a:p>
            <a:pPr marL="0" indent="0">
              <a:buNone/>
            </a:pPr>
            <a:r>
              <a:rPr lang="nl-NL" b="1" dirty="0"/>
              <a:t>Hoe worden werkplaatsnormen bepaald?</a:t>
            </a:r>
          </a:p>
          <a:p>
            <a:pPr marL="0" indent="0">
              <a:buNone/>
            </a:pPr>
            <a:r>
              <a:rPr lang="nl-NL" dirty="0"/>
              <a:t>Het aantal vierkante meters voor een afdeling is een optelsom van het aantal personen, de werkzaamheden en de apparatuur die voor het werk nodig is. Voor kantoorwerkzaamheden is dat makkelijker vast te leggen dan voor de inrichting van een werkplek in een fabriek. Dit soort werkplekken kan door de aard van de productie aanzienlijk verschillen, wat gevolgen kan hebben voor het toepassen van de normen voor de inrichting van een werkplek. Het is, zoals bijna altijd met arbeidsomstandigheden, een kwestie van maatwerk. </a:t>
            </a:r>
          </a:p>
          <a:p>
            <a:endParaRPr lang="nl-NL" dirty="0"/>
          </a:p>
        </p:txBody>
      </p:sp>
    </p:spTree>
    <p:extLst>
      <p:ext uri="{BB962C8B-B14F-4D97-AF65-F5344CB8AC3E}">
        <p14:creationId xmlns:p14="http://schemas.microsoft.com/office/powerpoint/2010/main" val="1057097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Werkplaatsnormen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b="1" dirty="0"/>
              <a:t>Wetten en regels over werkplaatsnormen</a:t>
            </a:r>
          </a:p>
          <a:p>
            <a:r>
              <a:rPr lang="nl-NL" smtClean="0">
                <a:hlinkClick r:id="rId2"/>
              </a:rPr>
              <a:t>Artikel </a:t>
            </a:r>
            <a:r>
              <a:rPr lang="nl-NL" dirty="0">
                <a:hlinkClick r:id="rId2"/>
              </a:rPr>
              <a:t>3.19</a:t>
            </a:r>
            <a:r>
              <a:rPr lang="nl-NL" dirty="0"/>
              <a:t> van het Arbobesluit vormt de wettelijke basis voor de minimale afmetingen van kantoorwerkplekken. Artikel 3.19 stelt het volgende:</a:t>
            </a:r>
          </a:p>
          <a:p>
            <a:r>
              <a:rPr lang="nl-NL" dirty="0"/>
              <a:t>De afmetingen en het luchtvolume van de arbeidsplaats zijn zodanig dat de werknemer zonder gevaar voor de veiligheid, de gezondheid of het welzijn zijn arbeid kan verrichten.</a:t>
            </a:r>
          </a:p>
          <a:p>
            <a:r>
              <a:rPr lang="nl-NL" dirty="0"/>
              <a:t>De afmetingen van de arbeidsplaats zijn zodanig dat de werknemer bij het verrichten van zijn arbeid over voldoende bewegingsruimte beschikt.</a:t>
            </a:r>
          </a:p>
          <a:p>
            <a:r>
              <a:rPr lang="nl-NL" dirty="0"/>
              <a:t>Indien in verband met de aard van de arbeid niet aan het tweede lid kan worden voldaan, is in de nabijheid een andere open of besloten ruimte met voldoende bewegingsvrijheid voor de betrokken werknemers beschikbaar.</a:t>
            </a:r>
          </a:p>
          <a:p>
            <a:endParaRPr lang="nl-NL" dirty="0"/>
          </a:p>
        </p:txBody>
      </p:sp>
    </p:spTree>
    <p:extLst>
      <p:ext uri="{BB962C8B-B14F-4D97-AF65-F5344CB8AC3E}">
        <p14:creationId xmlns:p14="http://schemas.microsoft.com/office/powerpoint/2010/main" val="72236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Inrichting van de werkplek</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a:t>De meeste mensen brengen dagelijks ongeveer een derde van de tijd door op het werk. Daarom is het belangrijk dat de inrichting van de werkplek voldoet aan de daarvoor gestelde veiligheids- en gezondheidseisen.</a:t>
            </a:r>
          </a:p>
          <a:p>
            <a:pPr marL="0" indent="0">
              <a:buNone/>
            </a:pPr>
            <a:r>
              <a:rPr lang="nl-NL" dirty="0"/>
              <a:t>Om te beginnen biedt een goede werkplek voldoende armslag om de werkzaamheden naar behoren te kunnen verrichten. Om gezond en veilig te kunnen werken is voldoende (dag)licht nodig en gelden criteria voor temperatuur, ventilatie en geluid.</a:t>
            </a:r>
          </a:p>
          <a:p>
            <a:pPr marL="0" indent="0">
              <a:buNone/>
            </a:pPr>
            <a:r>
              <a:rPr lang="nl-NL" dirty="0"/>
              <a:t>Maar ook zijn er richtlijnen voor het aantal beschikbare vierkante meters per persoon, het daglicht, meubilair en de werkapparatuur.</a:t>
            </a:r>
          </a:p>
          <a:p>
            <a:pPr marL="0" indent="0">
              <a:buNone/>
            </a:pPr>
            <a:r>
              <a:rPr lang="nl-NL" dirty="0"/>
              <a:t>Als er ondanks goede omstandigheden risico’s voor de gezondheid overblijven, dan moeten werkgever en de werknemer hiervan op de hoogte zijn. Samen kunnen ze vaststellen hoe je de risico’s zo veel mogelijk beperkt. Daartoe dienen een Risico- Inventarisatie en -Evaluatie (RI&amp;E) en een Plan van Aanpak.</a:t>
            </a:r>
          </a:p>
          <a:p>
            <a:endParaRPr lang="nl-NL" dirty="0"/>
          </a:p>
        </p:txBody>
      </p:sp>
    </p:spTree>
    <p:extLst>
      <p:ext uri="{BB962C8B-B14F-4D97-AF65-F5344CB8AC3E}">
        <p14:creationId xmlns:p14="http://schemas.microsoft.com/office/powerpoint/2010/main" val="316260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Inrichting van de werkplek</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b="1" dirty="0"/>
              <a:t>Onderwerpen Inrichting van de werkplek</a:t>
            </a:r>
          </a:p>
          <a:p>
            <a:pPr marL="0" indent="0">
              <a:buNone/>
            </a:pPr>
            <a:endParaRPr lang="nl-NL" dirty="0" smtClean="0"/>
          </a:p>
          <a:p>
            <a:pPr marL="0" indent="0">
              <a:buNone/>
            </a:pPr>
            <a:r>
              <a:rPr lang="nl-NL" dirty="0" smtClean="0"/>
              <a:t>Aanrijdgevaar		Alleen </a:t>
            </a:r>
            <a:r>
              <a:rPr lang="nl-NL" dirty="0"/>
              <a:t>werken</a:t>
            </a:r>
          </a:p>
          <a:p>
            <a:pPr marL="0" indent="0">
              <a:buNone/>
            </a:pPr>
            <a:r>
              <a:rPr lang="nl-NL" dirty="0" smtClean="0"/>
              <a:t>Bouwproces		Elektriciteit</a:t>
            </a:r>
            <a:endParaRPr lang="nl-NL" dirty="0"/>
          </a:p>
          <a:p>
            <a:pPr marL="0" indent="0">
              <a:buNone/>
            </a:pPr>
            <a:r>
              <a:rPr lang="nl-NL" dirty="0" smtClean="0"/>
              <a:t>Ergonomie		Explosieve atmosfeer</a:t>
            </a:r>
          </a:p>
          <a:p>
            <a:pPr marL="0" indent="0">
              <a:buNone/>
            </a:pPr>
            <a:r>
              <a:rPr lang="nl-NL" dirty="0" smtClean="0"/>
              <a:t>Flexibel werken		Gevaarlijk </a:t>
            </a:r>
            <a:r>
              <a:rPr lang="nl-NL" dirty="0"/>
              <a:t>werk</a:t>
            </a:r>
          </a:p>
          <a:p>
            <a:pPr marL="0" indent="0">
              <a:buNone/>
            </a:pPr>
            <a:r>
              <a:rPr lang="nl-NL" dirty="0"/>
              <a:t>Gevaarlijke </a:t>
            </a:r>
            <a:r>
              <a:rPr lang="nl-NL" dirty="0" smtClean="0"/>
              <a:t>stoffen		Knelgevaar</a:t>
            </a:r>
            <a:r>
              <a:rPr lang="nl-NL" dirty="0"/>
              <a:t>, snijgevaar en pletgevaar</a:t>
            </a:r>
          </a:p>
          <a:p>
            <a:pPr marL="0" indent="0">
              <a:buNone/>
            </a:pPr>
            <a:r>
              <a:rPr lang="nl-NL" dirty="0"/>
              <a:t>Speciale </a:t>
            </a:r>
            <a:r>
              <a:rPr lang="nl-NL" dirty="0" smtClean="0"/>
              <a:t>ruimten		Veiligheidssignalering</a:t>
            </a:r>
            <a:endParaRPr lang="nl-NL" dirty="0"/>
          </a:p>
          <a:p>
            <a:pPr marL="0" indent="0">
              <a:buNone/>
            </a:pPr>
            <a:r>
              <a:rPr lang="nl-NL" dirty="0" smtClean="0"/>
              <a:t>Verstikkingsgevaar		Vloeren</a:t>
            </a:r>
            <a:endParaRPr lang="nl-NL" dirty="0"/>
          </a:p>
          <a:p>
            <a:pPr marL="0" indent="0">
              <a:buNone/>
            </a:pPr>
            <a:r>
              <a:rPr lang="nl-NL" dirty="0"/>
              <a:t>Werken op </a:t>
            </a:r>
            <a:r>
              <a:rPr lang="nl-NL" dirty="0" smtClean="0"/>
              <a:t>hoogte	Werkplaatsnormen</a:t>
            </a:r>
            <a:endParaRPr lang="nl-NL" dirty="0"/>
          </a:p>
          <a:p>
            <a:pPr marL="0" indent="0">
              <a:buNone/>
            </a:pPr>
            <a:endParaRPr lang="nl-NL" dirty="0"/>
          </a:p>
        </p:txBody>
      </p:sp>
    </p:spTree>
    <p:extLst>
      <p:ext uri="{BB962C8B-B14F-4D97-AF65-F5344CB8AC3E}">
        <p14:creationId xmlns:p14="http://schemas.microsoft.com/office/powerpoint/2010/main" val="994454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Ergonomie</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Werkplek veiliger maken  </a:t>
            </a:r>
          </a:p>
          <a:p>
            <a:pPr marL="0" indent="0">
              <a:buNone/>
            </a:pPr>
            <a:r>
              <a:rPr lang="nl-NL" dirty="0"/>
              <a:t>Ergonomie gaat over de mens in relatie tot zijn omgeving. Het doel is gebruiksvoorwerpen, technische systemen en taken zo te ontwerpen dat ze de veiligheid, de gezondheid, het comfort en het doeltreffend functioneren van mensen bevorderen. Ergonomen houden zich bijvoorbeeld bezig met auto’s, kleding, handgereedschappen, software en productieprocessen. Thuis én op de werkplek. In een werkomgeving spelen vooral veiligheid en gezondheid van de werknemers een belangrijke rol bij het ergonomische ontwerp. Denk aan goed gebruik van machines, voldoende voorlichting of een werkbank die de juiste hoogte heeft. </a:t>
            </a:r>
          </a:p>
          <a:p>
            <a:pPr marL="0" indent="0">
              <a:buNone/>
            </a:pPr>
            <a:r>
              <a:rPr lang="nl-NL" dirty="0"/>
              <a:t>Ergonomie beslaat het kennisgebied over werksituaties, het functioneren van mensen daarin en de invloed van de werkplek, de werkomstandigheden, de organisatie, het samenwerken met collega’s en het gebruik van machines en hulpmiddelen. Met die gespecialiseerde kennis stellen ergonomen medewerkers in staat hun werk optimaal te doen. Dat wil zeggen: zo efficiënt mogelijk en zonder gezondheidsklachten en veiligheidsrisico’s. Mensvriendelijke productieprocessen bevorderen het plezier in het werk en zo ook de productiviteit. Het voorkomt fouten en storingen en vermindert de (faal)kosten.</a:t>
            </a:r>
          </a:p>
          <a:p>
            <a:pPr marL="0" indent="0">
              <a:buNone/>
            </a:pPr>
            <a:r>
              <a:rPr lang="nl-NL" dirty="0"/>
              <a:t>Of het werk nu wordt verricht op de brug van een baggerschip, op kantoor, in een fabriek of in de cabine van een vrachtauto, de werkplek moet altijd ergonomisch verantwoord zijn. Met behulp van ergonomische kennis kunnen de afzonderlijke werkomstandigheden worden aangepast aan de eigenschappen van de individuele werknemer.</a:t>
            </a:r>
          </a:p>
          <a:p>
            <a:pPr marL="0" indent="0">
              <a:buNone/>
            </a:pPr>
            <a:endParaRPr lang="nl-NL" dirty="0"/>
          </a:p>
        </p:txBody>
      </p:sp>
    </p:spTree>
    <p:extLst>
      <p:ext uri="{BB962C8B-B14F-4D97-AF65-F5344CB8AC3E}">
        <p14:creationId xmlns:p14="http://schemas.microsoft.com/office/powerpoint/2010/main" val="1928951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Ergonomie</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Ergonomie in de praktijk </a:t>
            </a:r>
          </a:p>
          <a:p>
            <a:pPr marL="0" indent="0">
              <a:buNone/>
            </a:pPr>
            <a:r>
              <a:rPr lang="nl-NL" dirty="0"/>
              <a:t>In de controlekamer van een fabriek kunnen veel aspecten van ergonomie aan bod komen. Denk daarbij bijvoorbeeld aan een uitgekiende opstelling van een grote hoeveelheid apparatuur die onafgebroken stromen aan informatie produceert, een duidelijk overzicht op alle beeldschermen en meters die het verloop van de productieprocessen weergeven, goed zicht op het werk in de fabriek, een gemakkelijke bediening, de juiste stoelen om lang te kunnen zitten en werkomstandigheden die de concentratie bevorderen.</a:t>
            </a:r>
          </a:p>
          <a:p>
            <a:pPr marL="0" indent="0">
              <a:buNone/>
            </a:pPr>
            <a:r>
              <a:rPr lang="nl-NL" dirty="0"/>
              <a:t>Ergonomie heeft voor kinderdagverblijven geleid tot de ontwikkeling van een speciaal aankleedmeubel dat het werk van de verzorgers een stuk makkelijker maakt. Ze hoeven minder te tillen en te bukken en ze kleden kinderen op precies de goede hoogte aan. In het ontwerp is rekening gehouden met de veiligheid van de kinderen.</a:t>
            </a:r>
          </a:p>
          <a:p>
            <a:pPr marL="0" indent="0">
              <a:buNone/>
            </a:pPr>
            <a:r>
              <a:rPr lang="nl-NL" dirty="0"/>
              <a:t>Ergonomie is ook terug te vinden in een professionele keuken. Die moet zo zijn ingericht dat koken en afwassen mogelijk is zonder dat de koks en de afwassers elkaar voortdurend in de weg lopen. In de inrichting en indeling is rekening gehouden met veiligheidseisen die voor beide activiteiten totaal verschillende zijn.  </a:t>
            </a:r>
          </a:p>
          <a:p>
            <a:endParaRPr lang="nl-NL" dirty="0"/>
          </a:p>
        </p:txBody>
      </p:sp>
    </p:spTree>
    <p:extLst>
      <p:ext uri="{BB962C8B-B14F-4D97-AF65-F5344CB8AC3E}">
        <p14:creationId xmlns:p14="http://schemas.microsoft.com/office/powerpoint/2010/main" val="121431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Ergonomie</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Vier specialisaties </a:t>
            </a:r>
          </a:p>
          <a:p>
            <a:pPr marL="0" indent="0">
              <a:buNone/>
            </a:pPr>
            <a:r>
              <a:rPr lang="nl-NL" dirty="0"/>
              <a:t>Binnen de ergonomie zijn vier specialisaties te onderscheiden:</a:t>
            </a:r>
          </a:p>
          <a:p>
            <a:r>
              <a:rPr lang="nl-NL" b="1" dirty="0"/>
              <a:t>Fysieke ergonomie</a:t>
            </a:r>
            <a:r>
              <a:rPr lang="nl-NL" dirty="0"/>
              <a:t> richt zich vooral op de menselijke anatomie, antropometrie (menselijke afmetingen en verhoudingen) en fysiologie (verrichtingsleer). Denk aan werkhoudingen, werkplekinrichting en repeterende bewegingen.</a:t>
            </a:r>
          </a:p>
          <a:p>
            <a:r>
              <a:rPr lang="nl-NL" b="1" dirty="0"/>
              <a:t>Cognitieve ergonomie</a:t>
            </a:r>
            <a:r>
              <a:rPr lang="nl-NL" dirty="0"/>
              <a:t> gaat over mentale processen, zoals perceptie en motorische reacties in de interactie tussen mens en systeem. Denk aan mentale werkbelasting, mens-computerinteractie en stress.</a:t>
            </a:r>
          </a:p>
          <a:p>
            <a:r>
              <a:rPr lang="nl-NL" b="1" dirty="0"/>
              <a:t>Taalergonomie </a:t>
            </a:r>
            <a:r>
              <a:rPr lang="nl-NL" dirty="0"/>
              <a:t>houdt zich bezig met de verhouding tussen tekst (woordkeus, formuleringen, alineaopbouw) en tekstdragers (lettertype en -grootte, regelafstand, achtergrond).</a:t>
            </a:r>
          </a:p>
          <a:p>
            <a:r>
              <a:rPr lang="nl-NL" b="1" dirty="0"/>
              <a:t>Organisatie-ergonomie</a:t>
            </a:r>
            <a:r>
              <a:rPr lang="nl-NL" dirty="0"/>
              <a:t> richt zich op optimalisering van onder meer organisatiestructuren en -processen. Denk aan teamwork, telewerken en werktijden.</a:t>
            </a:r>
          </a:p>
          <a:p>
            <a:endParaRPr lang="nl-NL" dirty="0"/>
          </a:p>
        </p:txBody>
      </p:sp>
    </p:spTree>
    <p:extLst>
      <p:ext uri="{BB962C8B-B14F-4D97-AF65-F5344CB8AC3E}">
        <p14:creationId xmlns:p14="http://schemas.microsoft.com/office/powerpoint/2010/main" val="420628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Ergonomie</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Tips </a:t>
            </a:r>
          </a:p>
          <a:p>
            <a:pPr marL="0" indent="0">
              <a:buNone/>
            </a:pPr>
            <a:r>
              <a:rPr lang="nl-NL" dirty="0"/>
              <a:t>Ergonomie is belangrijk voor een veilige en gezonde werkplek, maar het effect wordt ook bepaald door omstandigheden die medewerkers en leidinggevenden zelf in de hand hebben, zoals:</a:t>
            </a:r>
          </a:p>
          <a:p>
            <a:r>
              <a:rPr lang="nl-NL" dirty="0"/>
              <a:t>regelmatig pauze nemen;</a:t>
            </a:r>
          </a:p>
          <a:p>
            <a:r>
              <a:rPr lang="nl-NL" dirty="0"/>
              <a:t>voldoende afwisseling in het werk;</a:t>
            </a:r>
          </a:p>
          <a:p>
            <a:r>
              <a:rPr lang="nl-NL" dirty="0"/>
              <a:t>een goede lichamelijke conditie;</a:t>
            </a:r>
          </a:p>
          <a:p>
            <a:r>
              <a:rPr lang="nl-NL" dirty="0"/>
              <a:t>oefeningen doen om spieren en schouders te ontlasten;</a:t>
            </a:r>
          </a:p>
          <a:p>
            <a:r>
              <a:rPr lang="nl-NL" dirty="0"/>
              <a:t>de juiste lichaamshouding bij langdurig zitten of staan. </a:t>
            </a:r>
          </a:p>
          <a:p>
            <a:endParaRPr lang="nl-NL" dirty="0"/>
          </a:p>
        </p:txBody>
      </p:sp>
    </p:spTree>
    <p:extLst>
      <p:ext uri="{BB962C8B-B14F-4D97-AF65-F5344CB8AC3E}">
        <p14:creationId xmlns:p14="http://schemas.microsoft.com/office/powerpoint/2010/main" val="335501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Flexibel werken</a:t>
            </a:r>
            <a:endParaRPr lang="nl-NL" dirty="0"/>
          </a:p>
        </p:txBody>
      </p:sp>
      <p:sp>
        <p:nvSpPr>
          <p:cNvPr id="3" name="Tijdelijke aanduiding voor inhoud 2"/>
          <p:cNvSpPr>
            <a:spLocks noGrp="1"/>
          </p:cNvSpPr>
          <p:nvPr>
            <p:ph idx="1"/>
          </p:nvPr>
        </p:nvSpPr>
        <p:spPr/>
        <p:txBody>
          <a:bodyPr/>
          <a:lstStyle/>
          <a:p>
            <a:pPr marL="0" indent="0">
              <a:buNone/>
            </a:pPr>
            <a:r>
              <a:rPr lang="nl-NL" dirty="0"/>
              <a:t>Werknemers die flexibel werken bepalen </a:t>
            </a:r>
            <a:r>
              <a:rPr lang="nl-NL" dirty="0" err="1"/>
              <a:t>ondermeer</a:t>
            </a:r>
            <a:r>
              <a:rPr lang="nl-NL" dirty="0"/>
              <a:t> zelf wanneer en waar ze werken. Natuurlijk wel binnen de vastgestelde grenzen van werkgever en wetgever. De werkgever is nog steeds verantwoordelijk voor hulpmiddelen. Het Nieuwe Werken heeft een aantal belangrijke voordelen:</a:t>
            </a:r>
          </a:p>
          <a:p>
            <a:r>
              <a:rPr lang="nl-NL" dirty="0"/>
              <a:t>mensen kunnen arbeid en zorg voor anderen beter combineren;</a:t>
            </a:r>
          </a:p>
          <a:p>
            <a:r>
              <a:rPr lang="nl-NL" dirty="0"/>
              <a:t>vermindert files en opstoppingen van het Openbaar vervoer;</a:t>
            </a:r>
          </a:p>
          <a:p>
            <a:r>
              <a:rPr lang="nl-NL" dirty="0"/>
              <a:t>bevordert arbeidsparticipatie en duurzame inzet van mensen;</a:t>
            </a:r>
          </a:p>
          <a:p>
            <a:r>
              <a:rPr lang="nl-NL" dirty="0"/>
              <a:t>draagt bij aan de economische ontwikkeling van Nederland.</a:t>
            </a:r>
          </a:p>
          <a:p>
            <a:endParaRPr lang="nl-NL" dirty="0"/>
          </a:p>
        </p:txBody>
      </p:sp>
    </p:spTree>
    <p:extLst>
      <p:ext uri="{BB962C8B-B14F-4D97-AF65-F5344CB8AC3E}">
        <p14:creationId xmlns:p14="http://schemas.microsoft.com/office/powerpoint/2010/main" val="1276013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Flexibel werken</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nl-NL" b="1" dirty="0"/>
              <a:t>Ontwikkeling flexibel werken</a:t>
            </a:r>
          </a:p>
          <a:p>
            <a:pPr marL="0" indent="0">
              <a:buNone/>
            </a:pPr>
            <a:r>
              <a:rPr lang="nl-NL" dirty="0"/>
              <a:t>Een wezenlijk gevolg van het flexibele werken is dat de werkgever minder toezicht heeft op hoe en waar de medewerkers van de onderneming werken. Voor werkgevers wordt het belangrijker om werknemers vooraf te informeren over gevaarlijke en ongezonde situaties.</a:t>
            </a:r>
          </a:p>
          <a:p>
            <a:pPr marL="0" indent="0">
              <a:buNone/>
            </a:pPr>
            <a:r>
              <a:rPr lang="nl-NL" dirty="0"/>
              <a:t>De verplichting van de werknemer om op de arbeidsplaats te zorgen voor zijn eigen veiligheid en gezondheid en die van andere betrokken personen, wordt belangrijker (</a:t>
            </a:r>
            <a:r>
              <a:rPr lang="nl-NL" dirty="0">
                <a:hlinkClick r:id="rId2"/>
              </a:rPr>
              <a:t>Artikel 11</a:t>
            </a:r>
            <a:r>
              <a:rPr lang="nl-NL" dirty="0"/>
              <a:t> van de Arbowet). Het is mogelijk dat bij de verdere ontwikkeling van het flexibele werken steeds meer nadruk komt te liggen op de eigen verantwoordelijkheid van de werknemer.</a:t>
            </a:r>
          </a:p>
          <a:p>
            <a:pPr marL="0" indent="0">
              <a:buNone/>
            </a:pPr>
            <a:r>
              <a:rPr lang="nl-NL" b="1" dirty="0"/>
              <a:t>Handreiking Het Nieuwe Werken</a:t>
            </a:r>
          </a:p>
          <a:p>
            <a:pPr marL="0" indent="0">
              <a:buNone/>
            </a:pPr>
            <a:r>
              <a:rPr lang="nl-NL" dirty="0"/>
              <a:t>Er is een handreiking gemaakt om werkgevers te begeleiden als zij flexibel willen gaan werken. Hierin wordt aandacht besteed aan zaken als:</a:t>
            </a:r>
          </a:p>
          <a:p>
            <a:r>
              <a:rPr lang="nl-NL" dirty="0"/>
              <a:t>de zorg voor goede arbeidsomstandigheden;</a:t>
            </a:r>
          </a:p>
          <a:p>
            <a:r>
              <a:rPr lang="nl-NL" dirty="0"/>
              <a:t>mogelijke gevolgen voor de gezondheid van de medewerkers;</a:t>
            </a:r>
          </a:p>
          <a:p>
            <a:r>
              <a:rPr lang="nl-NL" dirty="0"/>
              <a:t>de thuiswerkplek;</a:t>
            </a:r>
          </a:p>
          <a:p>
            <a:r>
              <a:rPr lang="nl-NL" dirty="0"/>
              <a:t>het vormgeven van de zorgplicht in het kader van </a:t>
            </a:r>
            <a:r>
              <a:rPr lang="nl-NL" dirty="0" err="1"/>
              <a:t>felxibel</a:t>
            </a:r>
            <a:r>
              <a:rPr lang="nl-NL" dirty="0"/>
              <a:t> werken.</a:t>
            </a:r>
          </a:p>
          <a:p>
            <a:endParaRPr lang="nl-NL" dirty="0"/>
          </a:p>
        </p:txBody>
      </p:sp>
    </p:spTree>
    <p:extLst>
      <p:ext uri="{BB962C8B-B14F-4D97-AF65-F5344CB8AC3E}">
        <p14:creationId xmlns:p14="http://schemas.microsoft.com/office/powerpoint/2010/main" val="69160564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74</TotalTime>
  <Words>1216</Words>
  <Application>Microsoft Office PowerPoint</Application>
  <PresentationFormat>Breedbeeld</PresentationFormat>
  <Paragraphs>128</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Gill Sans MT</vt:lpstr>
      <vt:lpstr>Impact</vt:lpstr>
      <vt:lpstr>Badge</vt:lpstr>
      <vt:lpstr>Arbo en ziekteverzuim</vt:lpstr>
      <vt:lpstr>Inrichting van de werkplek</vt:lpstr>
      <vt:lpstr>Inrichting van de werkplek</vt:lpstr>
      <vt:lpstr>Ergonomie</vt:lpstr>
      <vt:lpstr>Ergonomie</vt:lpstr>
      <vt:lpstr>Ergonomie</vt:lpstr>
      <vt:lpstr>Ergonomie</vt:lpstr>
      <vt:lpstr>Flexibel werken</vt:lpstr>
      <vt:lpstr>Flexibel werken</vt:lpstr>
      <vt:lpstr>Speciale ruimte</vt:lpstr>
      <vt:lpstr>Speciale ruimte</vt:lpstr>
      <vt:lpstr>Speciale ruimte</vt:lpstr>
      <vt:lpstr>Vloeren</vt:lpstr>
      <vt:lpstr>Vloeren</vt:lpstr>
      <vt:lpstr>Werkplaatsnormen</vt:lpstr>
      <vt:lpstr>Werkplaatsnormen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Arbo en ziekteverzuim</dc:title>
  <dc:creator>Merel Verhofstadt</dc:creator>
  <cp:lastModifiedBy>Merel Verhofstadt</cp:lastModifiedBy>
  <cp:revision>2</cp:revision>
  <dcterms:created xsi:type="dcterms:W3CDTF">2018-06-01T07:14:51Z</dcterms:created>
  <dcterms:modified xsi:type="dcterms:W3CDTF">2018-06-01T08:29:01Z</dcterms:modified>
</cp:coreProperties>
</file>